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05" r:id="rId2"/>
    <p:sldId id="313" r:id="rId3"/>
    <p:sldId id="314" r:id="rId4"/>
    <p:sldId id="315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0212E-57A7-4CE7-874A-654E81B114E0}" type="datetimeFigureOut">
              <a:rPr lang="en-US" smtClean="0"/>
              <a:t>7/29/2019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B6800-A45F-458B-B78E-FC640579DE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01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Content">
  <p:cSld name="Left Align: Title, Content">
    <p:bg>
      <p:bgPr>
        <a:solidFill>
          <a:srgbClr val="FFFFFF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488967" y="359767"/>
            <a:ext cx="9774000" cy="6472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799394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 2">
  <p:cSld name="Agenda objectives 2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rgbClr val="F4F0ED"/>
          </a:solidFill>
          <a:ln>
            <a:noFill/>
          </a:ln>
        </p:spPr>
      </p:sp>
      <p:pic>
        <p:nvPicPr>
          <p:cNvPr id="119" name="Google Shape;119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1116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in Circle">
  <p:cSld name="Headline in Circle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7"/>
          <p:cNvSpPr/>
          <p:nvPr/>
        </p:nvSpPr>
        <p:spPr>
          <a:xfrm>
            <a:off x="-457200" y="394471"/>
            <a:ext cx="3912800" cy="3912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2" name="Google Shape;122;p27"/>
          <p:cNvSpPr/>
          <p:nvPr/>
        </p:nvSpPr>
        <p:spPr>
          <a:xfrm>
            <a:off x="-192179" y="394471"/>
            <a:ext cx="3912800" cy="3912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3" name="Google Shape;123;p27"/>
          <p:cNvSpPr txBox="1">
            <a:spLocks noGrp="1"/>
          </p:cNvSpPr>
          <p:nvPr>
            <p:ph type="title"/>
          </p:nvPr>
        </p:nvSpPr>
        <p:spPr>
          <a:xfrm>
            <a:off x="60821" y="1183871"/>
            <a:ext cx="3406800" cy="2334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1023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 text">
  <p:cSld name="Three column tex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28"/>
          <p:cNvGrpSpPr/>
          <p:nvPr/>
        </p:nvGrpSpPr>
        <p:grpSpPr>
          <a:xfrm>
            <a:off x="629326" y="1395431"/>
            <a:ext cx="3429141" cy="4518736"/>
            <a:chOff x="475566" y="1046573"/>
            <a:chExt cx="2571856" cy="3389052"/>
          </a:xfrm>
        </p:grpSpPr>
        <p:sp>
          <p:nvSpPr>
            <p:cNvPr id="126" name="Google Shape;126;p28"/>
            <p:cNvSpPr/>
            <p:nvPr/>
          </p:nvSpPr>
          <p:spPr>
            <a:xfrm>
              <a:off x="475566" y="1063625"/>
              <a:ext cx="25713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27" name="Google Shape;127;p28"/>
            <p:cNvSpPr/>
            <p:nvPr/>
          </p:nvSpPr>
          <p:spPr>
            <a:xfrm rot="10800000" flipH="1">
              <a:off x="476122" y="1046573"/>
              <a:ext cx="25713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28" name="Google Shape;128;p28"/>
            <p:cNvSpPr/>
            <p:nvPr/>
          </p:nvSpPr>
          <p:spPr>
            <a:xfrm rot="10800000" flipH="1">
              <a:off x="476122" y="1491706"/>
              <a:ext cx="25713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29" name="Google Shape;129;p28"/>
          <p:cNvGrpSpPr/>
          <p:nvPr/>
        </p:nvGrpSpPr>
        <p:grpSpPr>
          <a:xfrm>
            <a:off x="4381756" y="1395433"/>
            <a:ext cx="3429233" cy="4518733"/>
            <a:chOff x="3284266" y="1046575"/>
            <a:chExt cx="2571925" cy="3389050"/>
          </a:xfrm>
        </p:grpSpPr>
        <p:sp>
          <p:nvSpPr>
            <p:cNvPr id="130" name="Google Shape;130;p28"/>
            <p:cNvSpPr/>
            <p:nvPr/>
          </p:nvSpPr>
          <p:spPr>
            <a:xfrm>
              <a:off x="3286091" y="1063625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1" name="Google Shape;131;p28"/>
            <p:cNvSpPr/>
            <p:nvPr/>
          </p:nvSpPr>
          <p:spPr>
            <a:xfrm rot="10800000" flipH="1">
              <a:off x="3284266" y="1046575"/>
              <a:ext cx="2571300" cy="445500"/>
            </a:xfrm>
            <a:prstGeom prst="rect">
              <a:avLst/>
            </a:prstGeom>
            <a:solidFill>
              <a:srgbClr val="00BFA5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32" name="Google Shape;132;p28"/>
            <p:cNvSpPr/>
            <p:nvPr/>
          </p:nvSpPr>
          <p:spPr>
            <a:xfrm rot="10800000" flipH="1">
              <a:off x="3284266" y="1491709"/>
              <a:ext cx="2571300" cy="44700"/>
            </a:xfrm>
            <a:prstGeom prst="rect">
              <a:avLst/>
            </a:prstGeom>
            <a:solidFill>
              <a:srgbClr val="00BFA5">
                <a:alpha val="51920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33" name="Google Shape;133;p28"/>
          <p:cNvGrpSpPr/>
          <p:nvPr/>
        </p:nvGrpSpPr>
        <p:grpSpPr>
          <a:xfrm>
            <a:off x="8134275" y="1406797"/>
            <a:ext cx="3428400" cy="4518733"/>
            <a:chOff x="6073322" y="1055098"/>
            <a:chExt cx="2571300" cy="3389050"/>
          </a:xfrm>
        </p:grpSpPr>
        <p:sp>
          <p:nvSpPr>
            <p:cNvPr id="134" name="Google Shape;134;p28"/>
            <p:cNvSpPr/>
            <p:nvPr/>
          </p:nvSpPr>
          <p:spPr>
            <a:xfrm>
              <a:off x="6073956" y="1072147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 </a:t>
              </a: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5" name="Google Shape;135;p28"/>
            <p:cNvSpPr/>
            <p:nvPr/>
          </p:nvSpPr>
          <p:spPr>
            <a:xfrm rot="10800000" flipH="1">
              <a:off x="6073322" y="1055098"/>
              <a:ext cx="25713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36" name="Google Shape;136;p28"/>
            <p:cNvSpPr/>
            <p:nvPr/>
          </p:nvSpPr>
          <p:spPr>
            <a:xfrm rot="10800000" flipH="1">
              <a:off x="6073322" y="1500231"/>
              <a:ext cx="25713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sp>
        <p:nvSpPr>
          <p:cNvPr id="137" name="Google Shape;137;p28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476852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 text">
  <p:cSld name="Two column tex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29"/>
          <p:cNvGrpSpPr/>
          <p:nvPr/>
        </p:nvGrpSpPr>
        <p:grpSpPr>
          <a:xfrm>
            <a:off x="625816" y="1449330"/>
            <a:ext cx="5241257" cy="4518719"/>
            <a:chOff x="666884" y="1086986"/>
            <a:chExt cx="3737348" cy="3389039"/>
          </a:xfrm>
        </p:grpSpPr>
        <p:sp>
          <p:nvSpPr>
            <p:cNvPr id="140" name="Google Shape;140;p29"/>
            <p:cNvSpPr/>
            <p:nvPr/>
          </p:nvSpPr>
          <p:spPr>
            <a:xfrm>
              <a:off x="667132" y="1104025"/>
              <a:ext cx="3737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1" name="Google Shape;141;p29"/>
            <p:cNvSpPr/>
            <p:nvPr/>
          </p:nvSpPr>
          <p:spPr>
            <a:xfrm rot="10800000" flipH="1">
              <a:off x="666884" y="1086986"/>
              <a:ext cx="37371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42" name="Google Shape;142;p29"/>
            <p:cNvSpPr/>
            <p:nvPr/>
          </p:nvSpPr>
          <p:spPr>
            <a:xfrm rot="10800000" flipH="1">
              <a:off x="666884" y="1532120"/>
              <a:ext cx="37371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43" name="Google Shape;143;p29"/>
          <p:cNvGrpSpPr/>
          <p:nvPr/>
        </p:nvGrpSpPr>
        <p:grpSpPr>
          <a:xfrm>
            <a:off x="6328705" y="1448205"/>
            <a:ext cx="5237480" cy="4518644"/>
            <a:chOff x="4742462" y="1086142"/>
            <a:chExt cx="3734655" cy="3388983"/>
          </a:xfrm>
        </p:grpSpPr>
        <p:sp>
          <p:nvSpPr>
            <p:cNvPr id="144" name="Google Shape;144;p29"/>
            <p:cNvSpPr/>
            <p:nvPr/>
          </p:nvSpPr>
          <p:spPr>
            <a:xfrm>
              <a:off x="4742716" y="1104025"/>
              <a:ext cx="3734400" cy="3371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5" name="Google Shape;145;p29"/>
            <p:cNvSpPr/>
            <p:nvPr/>
          </p:nvSpPr>
          <p:spPr>
            <a:xfrm rot="10800000" flipH="1">
              <a:off x="4742462" y="1086142"/>
              <a:ext cx="37344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46" name="Google Shape;146;p29"/>
            <p:cNvSpPr/>
            <p:nvPr/>
          </p:nvSpPr>
          <p:spPr>
            <a:xfrm rot="10800000" flipH="1">
              <a:off x="4742462" y="1531276"/>
              <a:ext cx="37344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sp>
        <p:nvSpPr>
          <p:cNvPr id="147" name="Google Shape;147;p29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226465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7">
          <p15:clr>
            <a:srgbClr val="FA7B17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/Arrows">
  <p:cSld name="Three Columns/Arrows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0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0" name="Google Shape;150;p30"/>
          <p:cNvSpPr/>
          <p:nvPr/>
        </p:nvSpPr>
        <p:spPr>
          <a:xfrm>
            <a:off x="671716" y="1657801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1" name="Google Shape;151;p30"/>
          <p:cNvSpPr/>
          <p:nvPr/>
        </p:nvSpPr>
        <p:spPr>
          <a:xfrm>
            <a:off x="4370000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2" name="Google Shape;152;p30"/>
          <p:cNvSpPr/>
          <p:nvPr/>
        </p:nvSpPr>
        <p:spPr>
          <a:xfrm>
            <a:off x="8068284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3" name="Google Shape;153;p30"/>
          <p:cNvSpPr/>
          <p:nvPr/>
        </p:nvSpPr>
        <p:spPr>
          <a:xfrm>
            <a:off x="3882256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30"/>
          <p:cNvSpPr/>
          <p:nvPr/>
        </p:nvSpPr>
        <p:spPr>
          <a:xfrm>
            <a:off x="7579185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604139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4433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left side">
  <p:cSld name="Image left side"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64"/>
          <p:cNvSpPr>
            <a:spLocks noGrp="1"/>
          </p:cNvSpPr>
          <p:nvPr>
            <p:ph type="pic" idx="2"/>
          </p:nvPr>
        </p:nvSpPr>
        <p:spPr>
          <a:xfrm>
            <a:off x="0" y="1647733"/>
            <a:ext cx="5433600" cy="41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558ED5"/>
              </a:buClr>
              <a:buSzPts val="1800"/>
              <a:buFont typeface="Proxima Nova"/>
              <a:buNone/>
              <a:defRPr sz="2400" b="0" i="0" u="none" strike="noStrike" cap="none">
                <a:solidFill>
                  <a:srgbClr val="7F7F7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609585" marR="0" lvl="1" indent="-1693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073123" marR="0" lvl="2" indent="-74081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133547" marR="0" lvl="3" indent="-3386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743131" marR="0" lvl="4" indent="-169329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386582" marR="0" lvl="5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996167" marR="0" lvl="6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605752" marR="0" lvl="7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215336" marR="0" lvl="8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15" name="Google Shape;515;p64"/>
          <p:cNvSpPr txBox="1">
            <a:spLocks noGrp="1"/>
          </p:cNvSpPr>
          <p:nvPr>
            <p:ph type="body" idx="1"/>
          </p:nvPr>
        </p:nvSpPr>
        <p:spPr>
          <a:xfrm>
            <a:off x="5705447" y="1647677"/>
            <a:ext cx="58856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3047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roxima Nova"/>
              <a:buNone/>
              <a:defRPr sz="2667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16" name="Google Shape;516;p64"/>
          <p:cNvSpPr txBox="1">
            <a:spLocks noGrp="1"/>
          </p:cNvSpPr>
          <p:nvPr>
            <p:ph type="body" idx="3"/>
          </p:nvPr>
        </p:nvSpPr>
        <p:spPr>
          <a:xfrm>
            <a:off x="5705443" y="2119804"/>
            <a:ext cx="5885600" cy="3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1147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390D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11470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17" name="Google Shape;517;p64"/>
          <p:cNvSpPr txBox="1">
            <a:spLocks noGrp="1"/>
          </p:cNvSpPr>
          <p:nvPr>
            <p:ph type="title"/>
          </p:nvPr>
        </p:nvSpPr>
        <p:spPr>
          <a:xfrm>
            <a:off x="609600" y="541863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609585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121917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828754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2438339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63087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s">
  <p:cSld name="Cover Slides">
    <p:bg>
      <p:bgPr>
        <a:solidFill>
          <a:srgbClr val="FFFFFF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538590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1">
  <p:cSld name="Chapter Slide 1">
    <p:bg>
      <p:bgPr>
        <a:solidFill>
          <a:srgbClr val="F4F0ED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" name="Google Shape;74;p19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8E97D4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5" name="Google Shape;75;p19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6" name="Google Shape;76;p19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050C6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77" name="Google Shape;77;p19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78" name="Google Shape;78;p19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" name="Google Shape;79;p19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" name="Google Shape;80;p19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" name="Google Shape;81;p19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2" name="Google Shape;82;p19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80980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2">
  <p:cSld name="Chapter Slide 2">
    <p:bg>
      <p:bgPr>
        <a:solidFill>
          <a:srgbClr val="F4F0ED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5" name="Google Shape;85;p20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6" name="Google Shape;86;p20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51B1FF">
              <a:alpha val="5569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7" name="Google Shape;87;p20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8" name="Google Shape;88;p20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89" name="Google Shape;89;p20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90" name="Google Shape;90;p20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1" name="Google Shape;91;p20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2" name="Google Shape;92;p20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" name="Google Shape;93;p20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125916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3">
  <p:cSld name="Chapter Slide 3">
    <p:bg>
      <p:bgPr>
        <a:solidFill>
          <a:srgbClr val="F4F0ED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6" name="Google Shape;96;p21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7" name="Google Shape;97;p21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BFA5">
              <a:alpha val="5176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8" name="Google Shape;98;p21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9" name="Google Shape;99;p21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100" name="Google Shape;100;p21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101" name="Google Shape;101;p21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2" name="Google Shape;102;p21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3" name="Google Shape;103;p21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" name="Google Shape;104;p21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730337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5">
  <p:cSld name="Chapter Slide 5">
    <p:bg>
      <p:bgPr>
        <a:solidFill>
          <a:srgbClr val="F4F0ED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2521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6">
  <p:cSld name="Chapter Slide 6">
    <p:bg>
      <p:bgPr>
        <a:solidFill>
          <a:srgbClr val="F4F0ED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0" name="Google Shape;110;p23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4492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7">
  <p:cSld name="Chapter Slide 7">
    <p:bg>
      <p:bgPr>
        <a:solidFill>
          <a:srgbClr val="F4F0ED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6947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">
  <p:cSld name="Agenda objective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116" name="Google Shape;116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1440" y="6275379"/>
            <a:ext cx="1320365" cy="2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43094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8">
          <p15:clr>
            <a:srgbClr val="FA7B17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09600" y="365765"/>
            <a:ext cx="10972800" cy="7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09600" y="1597152"/>
            <a:ext cx="10972800" cy="45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08610" algn="l" rtl="0"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9719" algn="l" rtl="0"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794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/>
          <p:nvPr/>
        </p:nvSpPr>
        <p:spPr>
          <a:xfrm>
            <a:off x="9257733" y="6372489"/>
            <a:ext cx="27380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Medallia © Copyright 201</a:t>
            </a:r>
            <a:r>
              <a:rPr lang="en" sz="1067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9</a:t>
            </a: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. Confidential.</a:t>
            </a:r>
            <a:endParaRPr sz="2400"/>
          </a:p>
        </p:txBody>
      </p:sp>
      <p:pic>
        <p:nvPicPr>
          <p:cNvPr id="54" name="Google Shape;54;p13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 rot="10800000" flipH="1">
            <a:off x="4065491" y="6798400"/>
            <a:ext cx="4072800" cy="5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  <p:sp>
        <p:nvSpPr>
          <p:cNvPr id="56" name="Google Shape;56;p13"/>
          <p:cNvSpPr/>
          <p:nvPr/>
        </p:nvSpPr>
        <p:spPr>
          <a:xfrm rot="10800000" flipH="1">
            <a:off x="8119180" y="6798400"/>
            <a:ext cx="4072800" cy="5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  <p:sp>
        <p:nvSpPr>
          <p:cNvPr id="57" name="Google Shape;57;p13"/>
          <p:cNvSpPr/>
          <p:nvPr/>
        </p:nvSpPr>
        <p:spPr>
          <a:xfrm rot="10800000" flipH="1">
            <a:off x="3" y="6798400"/>
            <a:ext cx="4072800" cy="5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03629749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10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C067D044-3E31-4444-81D3-506D3505E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INVITACION DE ENCUESTA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246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Detalles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6263695" y="2407420"/>
            <a:ext cx="4975166" cy="3091968"/>
          </a:xfrm>
        </p:spPr>
        <p:txBody>
          <a:bodyPr/>
          <a:lstStyle/>
          <a:p>
            <a:r>
              <a:rPr lang="es-MX" sz="2000" dirty="0"/>
              <a:t>Se les pide a los </a:t>
            </a:r>
            <a:r>
              <a:rPr lang="es-MX" sz="2000" dirty="0" smtClean="0"/>
              <a:t>clientes</a:t>
            </a:r>
            <a:r>
              <a:rPr lang="es-MX" sz="2000" dirty="0" smtClean="0"/>
              <a:t> </a:t>
            </a:r>
            <a:r>
              <a:rPr lang="es-MX" sz="2000" dirty="0"/>
              <a:t>comentarios sobre su club de </a:t>
            </a:r>
            <a:r>
              <a:rPr lang="es-MX" sz="2000" dirty="0" smtClean="0"/>
              <a:t>casa.</a:t>
            </a:r>
            <a:endParaRPr lang="es-MX" sz="2000" dirty="0"/>
          </a:p>
          <a:p>
            <a:r>
              <a:rPr lang="es-MX" sz="2000" dirty="0" smtClean="0"/>
              <a:t>Al responder la pregunta en la invitación de encuesta, </a:t>
            </a:r>
            <a:r>
              <a:rPr lang="es-MX" sz="2000" dirty="0"/>
              <a:t>son redirigidos a la encuesta completa.</a:t>
            </a:r>
          </a:p>
          <a:p>
            <a:r>
              <a:rPr lang="es-MX" sz="2000" dirty="0"/>
              <a:t>Los </a:t>
            </a:r>
            <a:r>
              <a:rPr lang="es-MX" sz="2000" dirty="0" smtClean="0"/>
              <a:t>clientes</a:t>
            </a:r>
            <a:r>
              <a:rPr lang="es-MX" sz="2000" dirty="0" smtClean="0"/>
              <a:t> </a:t>
            </a:r>
            <a:r>
              <a:rPr lang="es-MX" sz="2000" dirty="0"/>
              <a:t>no pueden responder al correo electrónico de invitación. El correo electrónico del club está incluido para contacto directo.</a:t>
            </a:r>
            <a:endParaRPr lang="en-US" sz="2000" dirty="0"/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75" y="-683582"/>
            <a:ext cx="10970800" cy="876400"/>
          </a:xfrm>
        </p:spPr>
        <p:txBody>
          <a:bodyPr/>
          <a:lstStyle/>
          <a:p>
            <a:r>
              <a:rPr lang="es-MX" dirty="0"/>
              <a:t/>
            </a:r>
            <a:br>
              <a:rPr lang="es-MX" dirty="0"/>
            </a:br>
            <a:r>
              <a:rPr lang="es-MX" b="0" dirty="0"/>
              <a:t>Invitación </a:t>
            </a:r>
            <a:r>
              <a:rPr lang="es-MX" b="0" dirty="0" smtClean="0"/>
              <a:t>de </a:t>
            </a:r>
            <a:r>
              <a:rPr lang="es-MX" b="0" dirty="0" smtClean="0"/>
              <a:t>encuesta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="" xmlns:a16="http://schemas.microsoft.com/office/drawing/2014/main" id="{73EBA554-7ACD-4DB3-A6FB-CBDE7E7D0B55}"/>
              </a:ext>
            </a:extLst>
          </p:cNvPr>
          <p:cNvCxnSpPr/>
          <p:nvPr/>
        </p:nvCxnSpPr>
        <p:spPr>
          <a:xfrm>
            <a:off x="5287618" y="2987939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83FD64A8-80A5-4989-8F09-B985A346252D}"/>
              </a:ext>
            </a:extLst>
          </p:cNvPr>
          <p:cNvCxnSpPr/>
          <p:nvPr/>
        </p:nvCxnSpPr>
        <p:spPr>
          <a:xfrm>
            <a:off x="5287618" y="3953404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9695CF2E-5996-4861-A54F-71129CF78988}"/>
              </a:ext>
            </a:extLst>
          </p:cNvPr>
          <p:cNvCxnSpPr/>
          <p:nvPr/>
        </p:nvCxnSpPr>
        <p:spPr>
          <a:xfrm>
            <a:off x="5287618" y="5127566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n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94" y="1113750"/>
            <a:ext cx="4752410" cy="3413021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95" y="4586772"/>
            <a:ext cx="4960723" cy="1634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11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Detalles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6095004" y="1930064"/>
            <a:ext cx="5496043" cy="3667200"/>
          </a:xfrm>
        </p:spPr>
        <p:txBody>
          <a:bodyPr/>
          <a:lstStyle/>
          <a:p>
            <a:endParaRPr lang="es-MX" dirty="0"/>
          </a:p>
          <a:p>
            <a:r>
              <a:rPr lang="es-MX" sz="2000" dirty="0"/>
              <a:t>Si no se recibe una respuesta en 3 días, se envía un recordatorio </a:t>
            </a:r>
            <a:r>
              <a:rPr lang="es-MX" sz="2000" dirty="0" smtClean="0"/>
              <a:t>al </a:t>
            </a:r>
            <a:r>
              <a:rPr lang="es-MX" sz="2000" dirty="0" smtClean="0"/>
              <a:t>cliente</a:t>
            </a:r>
            <a:r>
              <a:rPr lang="es-MX" sz="2000" dirty="0" smtClean="0"/>
              <a:t>.</a:t>
            </a:r>
            <a:endParaRPr lang="es-MX" sz="2000" dirty="0"/>
          </a:p>
          <a:p>
            <a:endParaRPr lang="es-MX" sz="2000" dirty="0"/>
          </a:p>
          <a:p>
            <a:r>
              <a:rPr lang="es-MX" sz="2000" dirty="0"/>
              <a:t>Todas las preguntas y el contenido son iguales en el recordatorio.</a:t>
            </a:r>
          </a:p>
          <a:p>
            <a:endParaRPr lang="es-MX" sz="2000" dirty="0"/>
          </a:p>
          <a:p>
            <a:r>
              <a:rPr lang="es-MX" sz="2000" dirty="0"/>
              <a:t>El enlace de la encuesta permanece </a:t>
            </a:r>
            <a:r>
              <a:rPr lang="es-MX" sz="2000" dirty="0" smtClean="0"/>
              <a:t>activo </a:t>
            </a:r>
            <a:r>
              <a:rPr lang="es-MX" sz="2000" dirty="0"/>
              <a:t>por un total de 14 días.</a:t>
            </a:r>
            <a:endParaRPr lang="en-US" sz="2000" dirty="0"/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32" y="-582878"/>
            <a:ext cx="10970800" cy="876400"/>
          </a:xfrm>
        </p:spPr>
        <p:txBody>
          <a:bodyPr/>
          <a:lstStyle/>
          <a:p>
            <a:r>
              <a:rPr lang="es-MX" dirty="0"/>
              <a:t/>
            </a:r>
            <a:br>
              <a:rPr lang="es-MX" dirty="0"/>
            </a:br>
            <a:r>
              <a:rPr lang="es-MX" b="0" dirty="0"/>
              <a:t>Invitación </a:t>
            </a:r>
            <a:r>
              <a:rPr lang="es-MX" b="0" dirty="0" smtClean="0"/>
              <a:t>de </a:t>
            </a:r>
            <a:r>
              <a:rPr lang="es-MX" b="0" dirty="0" smtClean="0"/>
              <a:t>encuesta</a:t>
            </a:r>
            <a:br>
              <a:rPr lang="es-MX" b="0" dirty="0" smtClean="0"/>
            </a:b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="" xmlns:a16="http://schemas.microsoft.com/office/drawing/2014/main" id="{73EBA554-7ACD-4DB3-A6FB-CBDE7E7D0B55}"/>
              </a:ext>
            </a:extLst>
          </p:cNvPr>
          <p:cNvCxnSpPr/>
          <p:nvPr/>
        </p:nvCxnSpPr>
        <p:spPr>
          <a:xfrm>
            <a:off x="5287618" y="2653748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83FD64A8-80A5-4989-8F09-B985A346252D}"/>
              </a:ext>
            </a:extLst>
          </p:cNvPr>
          <p:cNvCxnSpPr/>
          <p:nvPr/>
        </p:nvCxnSpPr>
        <p:spPr>
          <a:xfrm>
            <a:off x="5287618" y="4446104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9695CF2E-5996-4861-A54F-71129CF78988}"/>
              </a:ext>
            </a:extLst>
          </p:cNvPr>
          <p:cNvCxnSpPr/>
          <p:nvPr/>
        </p:nvCxnSpPr>
        <p:spPr>
          <a:xfrm>
            <a:off x="5287618" y="5887279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2" y="4633306"/>
            <a:ext cx="4695190" cy="166603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10" y="1205951"/>
            <a:ext cx="4656512" cy="317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604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3499" y="1223167"/>
            <a:ext cx="5885600" cy="463200"/>
          </a:xfrm>
        </p:spPr>
        <p:txBody>
          <a:bodyPr/>
          <a:lstStyle/>
          <a:p>
            <a:endParaRPr lang="en-US" dirty="0"/>
          </a:p>
          <a:p>
            <a:r>
              <a:rPr lang="en-US" dirty="0" err="1"/>
              <a:t>Términos</a:t>
            </a:r>
            <a:r>
              <a:rPr lang="en-US" dirty="0"/>
              <a:t> y </a:t>
            </a:r>
            <a:r>
              <a:rPr lang="en-US" dirty="0" err="1"/>
              <a:t>condiciones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6094999" y="2119804"/>
            <a:ext cx="5496043" cy="3667200"/>
          </a:xfrm>
        </p:spPr>
        <p:txBody>
          <a:bodyPr/>
          <a:lstStyle/>
          <a:p>
            <a:pPr marL="198115" indent="0">
              <a:buNone/>
            </a:pPr>
            <a:endParaRPr lang="es-MX" dirty="0"/>
          </a:p>
          <a:p>
            <a:r>
              <a:rPr lang="es-MX" sz="2000" dirty="0"/>
              <a:t>Los </a:t>
            </a:r>
            <a:r>
              <a:rPr lang="es-MX" sz="2000" dirty="0" smtClean="0"/>
              <a:t>clientes</a:t>
            </a:r>
            <a:r>
              <a:rPr lang="es-MX" sz="2000" dirty="0" smtClean="0"/>
              <a:t> </a:t>
            </a:r>
            <a:r>
              <a:rPr lang="es-MX" sz="2000" dirty="0"/>
              <a:t>tienen la opción de optar por no participar en futuras </a:t>
            </a:r>
            <a:r>
              <a:rPr lang="es-MX" sz="2000" dirty="0" smtClean="0"/>
              <a:t>encuestas</a:t>
            </a:r>
            <a:endParaRPr lang="es-MX" sz="2000" dirty="0"/>
          </a:p>
          <a:p>
            <a:r>
              <a:rPr lang="es-MX" sz="2000" dirty="0"/>
              <a:t>La política de privacidad de AF de su país también se incluye en los términos y </a:t>
            </a:r>
            <a:r>
              <a:rPr lang="es-MX" sz="2000" dirty="0" smtClean="0"/>
              <a:t>condiciones</a:t>
            </a:r>
            <a:endParaRPr lang="es-MX" sz="2000" dirty="0"/>
          </a:p>
          <a:p>
            <a:r>
              <a:rPr lang="es-MX" sz="2000" dirty="0"/>
              <a:t>Si un </a:t>
            </a:r>
            <a:r>
              <a:rPr lang="es-MX" sz="2000" dirty="0" smtClean="0"/>
              <a:t>cliente</a:t>
            </a:r>
            <a:r>
              <a:rPr lang="es-MX" sz="2000" dirty="0" smtClean="0"/>
              <a:t> </a:t>
            </a:r>
            <a:r>
              <a:rPr lang="es-MX" sz="2000" dirty="0"/>
              <a:t>tiene una pregunta técnica o desea revisar la política de privacidad de </a:t>
            </a:r>
            <a:r>
              <a:rPr lang="es-MX" sz="2000" dirty="0" err="1"/>
              <a:t>Medallia</a:t>
            </a:r>
            <a:r>
              <a:rPr lang="es-MX" sz="2000" dirty="0"/>
              <a:t>, se </a:t>
            </a:r>
            <a:r>
              <a:rPr lang="es-MX" sz="2000" dirty="0" smtClean="0"/>
              <a:t>incluye.</a:t>
            </a:r>
            <a:endParaRPr lang="en-US" sz="2000" dirty="0"/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242" y="-354791"/>
            <a:ext cx="10970800" cy="876400"/>
          </a:xfrm>
        </p:spPr>
        <p:txBody>
          <a:bodyPr/>
          <a:lstStyle/>
          <a:p>
            <a:r>
              <a:rPr lang="es-MX" dirty="0"/>
              <a:t/>
            </a:r>
            <a:br>
              <a:rPr lang="es-MX" dirty="0"/>
            </a:br>
            <a:r>
              <a:rPr lang="es-MX" b="0" dirty="0"/>
              <a:t>Invitación </a:t>
            </a:r>
            <a:r>
              <a:rPr lang="es-MX" b="0" dirty="0" smtClean="0"/>
              <a:t>de </a:t>
            </a:r>
            <a:r>
              <a:rPr lang="es-MX" b="0" dirty="0" smtClean="0"/>
              <a:t>encuesta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="" xmlns:a16="http://schemas.microsoft.com/office/drawing/2014/main" id="{73EBA554-7ACD-4DB3-A6FB-CBDE7E7D0B55}"/>
              </a:ext>
            </a:extLst>
          </p:cNvPr>
          <p:cNvCxnSpPr/>
          <p:nvPr/>
        </p:nvCxnSpPr>
        <p:spPr>
          <a:xfrm>
            <a:off x="5148470" y="3130826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83FD64A8-80A5-4989-8F09-B985A346252D}"/>
              </a:ext>
            </a:extLst>
          </p:cNvPr>
          <p:cNvCxnSpPr/>
          <p:nvPr/>
        </p:nvCxnSpPr>
        <p:spPr>
          <a:xfrm>
            <a:off x="5170660" y="4187686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9695CF2E-5996-4861-A54F-71129CF78988}"/>
              </a:ext>
            </a:extLst>
          </p:cNvPr>
          <p:cNvCxnSpPr/>
          <p:nvPr/>
        </p:nvCxnSpPr>
        <p:spPr>
          <a:xfrm>
            <a:off x="5170660" y="5121966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35" y="2627289"/>
            <a:ext cx="5600164" cy="315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662197"/>
      </p:ext>
    </p:extLst>
  </p:cSld>
  <p:clrMapOvr>
    <a:masterClrMapping/>
  </p:clrMapOvr>
</p:sld>
</file>

<file path=ppt/theme/theme1.xml><?xml version="1.0" encoding="utf-8"?>
<a:theme xmlns:a="http://schemas.openxmlformats.org/drawingml/2006/main" name="Current">
  <a:themeElements>
    <a:clrScheme name="52b1ff">
      <a:dk1>
        <a:srgbClr val="343434"/>
      </a:dk1>
      <a:lt1>
        <a:srgbClr val="FFFFFF"/>
      </a:lt1>
      <a:dk2>
        <a:srgbClr val="071E3C"/>
      </a:dk2>
      <a:lt2>
        <a:srgbClr val="EDEBE8"/>
      </a:lt2>
      <a:accent1>
        <a:srgbClr val="3F50BF"/>
      </a:accent1>
      <a:accent2>
        <a:srgbClr val="00BA9E"/>
      </a:accent2>
      <a:accent3>
        <a:srgbClr val="51B1FF"/>
      </a:accent3>
      <a:accent4>
        <a:srgbClr val="E56959"/>
      </a:accent4>
      <a:accent5>
        <a:srgbClr val="F3A152"/>
      </a:accent5>
      <a:accent6>
        <a:srgbClr val="F5D559"/>
      </a:accent6>
      <a:hlink>
        <a:srgbClr val="52B1FF"/>
      </a:hlink>
      <a:folHlink>
        <a:srgbClr val="9797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Medallia Template 2019</Template>
  <TotalTime>9519</TotalTime>
  <Words>153</Words>
  <Application>Microsoft Office PowerPoint</Application>
  <PresentationFormat>Panorámica</PresentationFormat>
  <Paragraphs>21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Noto Sans Symbols</vt:lpstr>
      <vt:lpstr>Proxima Nova</vt:lpstr>
      <vt:lpstr>Current</vt:lpstr>
      <vt:lpstr>INVITACION DE ENCUESTA</vt:lpstr>
      <vt:lpstr> Invitación de encuesta</vt:lpstr>
      <vt:lpstr> Invitación de encuesta </vt:lpstr>
      <vt:lpstr> Invitación de encuesta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Meyer</dc:creator>
  <cp:lastModifiedBy>Andrea Huerta</cp:lastModifiedBy>
  <cp:revision>26</cp:revision>
  <dcterms:created xsi:type="dcterms:W3CDTF">2019-05-03T18:05:24Z</dcterms:created>
  <dcterms:modified xsi:type="dcterms:W3CDTF">2019-07-29T21:06:36Z</dcterms:modified>
</cp:coreProperties>
</file>