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05" r:id="rId2"/>
    <p:sldId id="274" r:id="rId3"/>
    <p:sldId id="257" r:id="rId4"/>
    <p:sldId id="304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77" d="100"/>
          <a:sy n="77" d="100"/>
        </p:scale>
        <p:origin x="72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F53F9F-7F08-41CE-9AD3-1340958224C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AE3627E1-F61E-4BF9-8062-C0037EA67EEF}">
      <dgm:prSet phldrT="[Text]"/>
      <dgm:spPr/>
      <dgm:t>
        <a:bodyPr/>
        <a:lstStyle/>
        <a:p>
          <a:r>
            <a:rPr lang="en-US" dirty="0">
              <a:latin typeface="Proxima Nova"/>
            </a:rPr>
            <a:t>Club Opens</a:t>
          </a:r>
        </a:p>
      </dgm:t>
    </dgm:pt>
    <dgm:pt modelId="{07B23F14-04B9-4D3E-8E19-F6593BDE44E5}" type="parTrans" cxnId="{C6F42EE4-E439-4AE3-A0D0-FC3165B96B1A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78059C4F-2932-42B4-AF0F-34F520F47CDA}" type="sibTrans" cxnId="{C6F42EE4-E439-4AE3-A0D0-FC3165B96B1A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0D288597-4A76-4282-8CFC-3C1EF3C16D1B}">
      <dgm:prSet phldrT="[Text]"/>
      <dgm:spPr/>
      <dgm:t>
        <a:bodyPr/>
        <a:lstStyle/>
        <a:p>
          <a:r>
            <a:rPr lang="en-US" dirty="0">
              <a:latin typeface="Proxima Nova"/>
            </a:rPr>
            <a:t>Member Visits Club</a:t>
          </a:r>
        </a:p>
      </dgm:t>
    </dgm:pt>
    <dgm:pt modelId="{6DD6B720-3027-470F-A802-335061F63066}" type="parTrans" cxnId="{1AC6B873-C4C3-4051-837D-22D11031893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71253E23-B769-4C17-A2A4-C769A86E0F77}" type="sibTrans" cxnId="{1AC6B873-C4C3-4051-837D-22D11031893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D8B7C42C-C979-42F6-AD7C-EDE941EC51CB}">
      <dgm:prSet phldrT="[Text]"/>
      <dgm:spPr/>
      <dgm:t>
        <a:bodyPr/>
        <a:lstStyle/>
        <a:p>
          <a:r>
            <a:rPr lang="en-US" dirty="0">
              <a:latin typeface="Proxima Nova"/>
            </a:rPr>
            <a:t>Member Starts</a:t>
          </a:r>
        </a:p>
      </dgm:t>
    </dgm:pt>
    <dgm:pt modelId="{EBA0BEBB-842E-46E8-9569-49F72DD9B25F}" type="parTrans" cxnId="{96D3BABE-B5C7-469D-B5C8-1C45BCE9299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F7BA5551-3F9C-476C-A9A0-C1D988BF3C20}" type="sibTrans" cxnId="{96D3BABE-B5C7-469D-B5C8-1C45BCE92999}">
      <dgm:prSet/>
      <dgm:spPr/>
      <dgm:t>
        <a:bodyPr/>
        <a:lstStyle/>
        <a:p>
          <a:endParaRPr lang="en-US">
            <a:latin typeface="Proxima Nova"/>
          </a:endParaRPr>
        </a:p>
      </dgm:t>
    </dgm:pt>
    <dgm:pt modelId="{3FBB6065-3AFF-48EF-8545-74C8DD20EE57}" type="pres">
      <dgm:prSet presAssocID="{03F53F9F-7F08-41CE-9AD3-1340958224C2}" presName="Name0" presStyleCnt="0">
        <dgm:presLayoutVars>
          <dgm:dir/>
          <dgm:animLvl val="lvl"/>
          <dgm:resizeHandles val="exact"/>
        </dgm:presLayoutVars>
      </dgm:prSet>
      <dgm:spPr/>
    </dgm:pt>
    <dgm:pt modelId="{B3EFD3FE-72E7-47D6-B66E-7115ED27D7D4}" type="pres">
      <dgm:prSet presAssocID="{AE3627E1-F61E-4BF9-8062-C0037EA67EEF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0D4EBA5C-99D9-4395-92EB-CC4D0799C34C}" type="pres">
      <dgm:prSet presAssocID="{78059C4F-2932-42B4-AF0F-34F520F47CDA}" presName="parTxOnlySpace" presStyleCnt="0"/>
      <dgm:spPr/>
    </dgm:pt>
    <dgm:pt modelId="{397D808C-D00A-4431-9720-8E1138C7A012}" type="pres">
      <dgm:prSet presAssocID="{D8B7C42C-C979-42F6-AD7C-EDE941EC51CB}" presName="parTxOnly" presStyleLbl="node1" presStyleIdx="1" presStyleCnt="3" custLinFactNeighborY="-1036">
        <dgm:presLayoutVars>
          <dgm:chMax val="0"/>
          <dgm:chPref val="0"/>
          <dgm:bulletEnabled val="1"/>
        </dgm:presLayoutVars>
      </dgm:prSet>
      <dgm:spPr/>
    </dgm:pt>
    <dgm:pt modelId="{4BC42C62-6C3D-4228-B7A8-DF0C9445411B}" type="pres">
      <dgm:prSet presAssocID="{F7BA5551-3F9C-476C-A9A0-C1D988BF3C20}" presName="parTxOnlySpace" presStyleCnt="0"/>
      <dgm:spPr/>
    </dgm:pt>
    <dgm:pt modelId="{291B4D35-FB84-4080-82A3-BAC32DE120DB}" type="pres">
      <dgm:prSet presAssocID="{0D288597-4A76-4282-8CFC-3C1EF3C16D1B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A3AC2F24-5806-435C-A6EE-4F64C4890433}" type="presOf" srcId="{0D288597-4A76-4282-8CFC-3C1EF3C16D1B}" destId="{291B4D35-FB84-4080-82A3-BAC32DE120DB}" srcOrd="0" destOrd="0" presId="urn:microsoft.com/office/officeart/2005/8/layout/chevron1"/>
    <dgm:cxn modelId="{1AC6B873-C4C3-4051-837D-22D110318939}" srcId="{03F53F9F-7F08-41CE-9AD3-1340958224C2}" destId="{0D288597-4A76-4282-8CFC-3C1EF3C16D1B}" srcOrd="2" destOrd="0" parTransId="{6DD6B720-3027-470F-A802-335061F63066}" sibTransId="{71253E23-B769-4C17-A2A4-C769A86E0F77}"/>
    <dgm:cxn modelId="{032CE89A-3B55-4D68-A0AA-812A605F2701}" type="presOf" srcId="{D8B7C42C-C979-42F6-AD7C-EDE941EC51CB}" destId="{397D808C-D00A-4431-9720-8E1138C7A012}" srcOrd="0" destOrd="0" presId="urn:microsoft.com/office/officeart/2005/8/layout/chevron1"/>
    <dgm:cxn modelId="{FA9DA8A6-9BCA-494F-9980-EB68C020856D}" type="presOf" srcId="{AE3627E1-F61E-4BF9-8062-C0037EA67EEF}" destId="{B3EFD3FE-72E7-47D6-B66E-7115ED27D7D4}" srcOrd="0" destOrd="0" presId="urn:microsoft.com/office/officeart/2005/8/layout/chevron1"/>
    <dgm:cxn modelId="{96D3BABE-B5C7-469D-B5C8-1C45BCE92999}" srcId="{03F53F9F-7F08-41CE-9AD3-1340958224C2}" destId="{D8B7C42C-C979-42F6-AD7C-EDE941EC51CB}" srcOrd="1" destOrd="0" parTransId="{EBA0BEBB-842E-46E8-9569-49F72DD9B25F}" sibTransId="{F7BA5551-3F9C-476C-A9A0-C1D988BF3C20}"/>
    <dgm:cxn modelId="{C6F42EE4-E439-4AE3-A0D0-FC3165B96B1A}" srcId="{03F53F9F-7F08-41CE-9AD3-1340958224C2}" destId="{AE3627E1-F61E-4BF9-8062-C0037EA67EEF}" srcOrd="0" destOrd="0" parTransId="{07B23F14-04B9-4D3E-8E19-F6593BDE44E5}" sibTransId="{78059C4F-2932-42B4-AF0F-34F520F47CDA}"/>
    <dgm:cxn modelId="{7B9389EA-CA22-461F-AD90-726A876733DA}" type="presOf" srcId="{03F53F9F-7F08-41CE-9AD3-1340958224C2}" destId="{3FBB6065-3AFF-48EF-8545-74C8DD20EE57}" srcOrd="0" destOrd="0" presId="urn:microsoft.com/office/officeart/2005/8/layout/chevron1"/>
    <dgm:cxn modelId="{7C156A31-A8B8-4FE8-AB96-2662552315F1}" type="presParOf" srcId="{3FBB6065-3AFF-48EF-8545-74C8DD20EE57}" destId="{B3EFD3FE-72E7-47D6-B66E-7115ED27D7D4}" srcOrd="0" destOrd="0" presId="urn:microsoft.com/office/officeart/2005/8/layout/chevron1"/>
    <dgm:cxn modelId="{E7D32C55-24E2-4088-958D-EFB28FA69E04}" type="presParOf" srcId="{3FBB6065-3AFF-48EF-8545-74C8DD20EE57}" destId="{0D4EBA5C-99D9-4395-92EB-CC4D0799C34C}" srcOrd="1" destOrd="0" presId="urn:microsoft.com/office/officeart/2005/8/layout/chevron1"/>
    <dgm:cxn modelId="{26003BBA-4B01-48B0-8198-147C67EA264F}" type="presParOf" srcId="{3FBB6065-3AFF-48EF-8545-74C8DD20EE57}" destId="{397D808C-D00A-4431-9720-8E1138C7A012}" srcOrd="2" destOrd="0" presId="urn:microsoft.com/office/officeart/2005/8/layout/chevron1"/>
    <dgm:cxn modelId="{96E3458B-3CA8-4D85-BBD1-A26C884785C1}" type="presParOf" srcId="{3FBB6065-3AFF-48EF-8545-74C8DD20EE57}" destId="{4BC42C62-6C3D-4228-B7A8-DF0C9445411B}" srcOrd="3" destOrd="0" presId="urn:microsoft.com/office/officeart/2005/8/layout/chevron1"/>
    <dgm:cxn modelId="{CDE55816-643B-4700-A612-55B67C77882B}" type="presParOf" srcId="{3FBB6065-3AFF-48EF-8545-74C8DD20EE57}" destId="{291B4D35-FB84-4080-82A3-BAC32DE120D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FD3FE-72E7-47D6-B66E-7115ED27D7D4}">
      <dsp:nvSpPr>
        <dsp:cNvPr id="0" name=""/>
        <dsp:cNvSpPr/>
      </dsp:nvSpPr>
      <dsp:spPr>
        <a:xfrm>
          <a:off x="3462" y="0"/>
          <a:ext cx="4218370" cy="94903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Proxima Nova"/>
            </a:rPr>
            <a:t>Club Opens</a:t>
          </a:r>
        </a:p>
      </dsp:txBody>
      <dsp:txXfrm>
        <a:off x="477980" y="0"/>
        <a:ext cx="3269334" cy="949036"/>
      </dsp:txXfrm>
    </dsp:sp>
    <dsp:sp modelId="{397D808C-D00A-4431-9720-8E1138C7A012}">
      <dsp:nvSpPr>
        <dsp:cNvPr id="0" name=""/>
        <dsp:cNvSpPr/>
      </dsp:nvSpPr>
      <dsp:spPr>
        <a:xfrm>
          <a:off x="3799995" y="0"/>
          <a:ext cx="4218370" cy="94903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Proxima Nova"/>
            </a:rPr>
            <a:t>Member Starts</a:t>
          </a:r>
        </a:p>
      </dsp:txBody>
      <dsp:txXfrm>
        <a:off x="4274513" y="0"/>
        <a:ext cx="3269334" cy="949036"/>
      </dsp:txXfrm>
    </dsp:sp>
    <dsp:sp modelId="{291B4D35-FB84-4080-82A3-BAC32DE120DB}">
      <dsp:nvSpPr>
        <dsp:cNvPr id="0" name=""/>
        <dsp:cNvSpPr/>
      </dsp:nvSpPr>
      <dsp:spPr>
        <a:xfrm>
          <a:off x="7596528" y="0"/>
          <a:ext cx="4218370" cy="94903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016" tIns="41339" rIns="41339" bIns="41339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 dirty="0">
              <a:latin typeface="Proxima Nova"/>
            </a:rPr>
            <a:t>Member Visits Club</a:t>
          </a:r>
        </a:p>
      </dsp:txBody>
      <dsp:txXfrm>
        <a:off x="8071046" y="0"/>
        <a:ext cx="3269334" cy="9490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0212E-57A7-4CE7-874A-654E81B114E0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EB6800-A45F-458B-B78E-FC640579DE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01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373924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69472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43094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11167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1023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47685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2400"/>
                <a:t> </a:t>
              </a:r>
              <a:endParaRPr sz="2400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26465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60413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44332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D55C-D832-4A08-BCFE-596BAAED7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4C1D43-979D-4E4F-8D97-771AEAF094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B35801-43B9-4118-8B17-1B09A7D6C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FC297-8683-4ED3-9C0A-A7A72BC2B6E3}" type="datetimeFigureOut">
              <a:rPr lang="en-US" smtClean="0"/>
              <a:t>6/12/2019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914F5-56FD-4466-B718-0DFA07072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E62C5-EC3C-45FC-B103-F814ACC5D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E919-BEE6-44B1-A7D9-8B7BBD97A0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8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953951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7993941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53859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098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12591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73033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252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49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2400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20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2400"/>
              <a:t> </a:t>
            </a: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3629749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067D044-3E31-4444-81D3-506D3505E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INVITE </a:t>
            </a:r>
            <a:r>
              <a:rPr lang="en-US" dirty="0"/>
              <a:t>PROCESS</a:t>
            </a:r>
          </a:p>
        </p:txBody>
      </p:sp>
    </p:spTree>
    <p:extLst>
      <p:ext uri="{BB962C8B-B14F-4D97-AF65-F5344CB8AC3E}">
        <p14:creationId xmlns:p14="http://schemas.microsoft.com/office/powerpoint/2010/main" val="2865246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24"/>
          <p:cNvSpPr>
            <a:spLocks/>
          </p:cNvSpPr>
          <p:nvPr/>
        </p:nvSpPr>
        <p:spPr bwMode="auto">
          <a:xfrm>
            <a:off x="762000" y="4253953"/>
            <a:ext cx="1861606" cy="83777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1600">
                <a:moveTo>
                  <a:pt x="690" y="21600"/>
                </a:moveTo>
                <a:cubicBezTo>
                  <a:pt x="1465" y="21600"/>
                  <a:pt x="20318" y="21600"/>
                  <a:pt x="20911" y="21600"/>
                </a:cubicBezTo>
                <a:cubicBezTo>
                  <a:pt x="21552" y="21600"/>
                  <a:pt x="21600" y="0"/>
                  <a:pt x="21600" y="0"/>
                </a:cubicBezTo>
                <a:lnTo>
                  <a:pt x="0" y="0"/>
                </a:lnTo>
                <a:cubicBezTo>
                  <a:pt x="0" y="0"/>
                  <a:pt x="18" y="21600"/>
                  <a:pt x="690" y="21600"/>
                </a:cubicBezTo>
                <a:close/>
                <a:moveTo>
                  <a:pt x="690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pPr defTabSz="914400"/>
            <a:endParaRPr lang="en-US" sz="1053">
              <a:solidFill>
                <a:srgbClr val="000000"/>
              </a:solidFill>
            </a:endParaRPr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0" dirty="0">
                <a:ea typeface="Roboto Condensed Light" panose="02000000000000000000" pitchFamily="2" charset="0"/>
              </a:rPr>
              <a:t>CRITERIA FOR A CUSTOMER RECEIVING A SURVEY</a:t>
            </a:r>
          </a:p>
        </p:txBody>
      </p:sp>
      <p:sp>
        <p:nvSpPr>
          <p:cNvPr id="16" name="Google Shape;1286;p148"/>
          <p:cNvSpPr txBox="1"/>
          <p:nvPr/>
        </p:nvSpPr>
        <p:spPr>
          <a:xfrm>
            <a:off x="685800" y="1953058"/>
            <a:ext cx="11082867" cy="335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Members that don’t provide an email addresses will not be included.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Contact logic is based on the email address – member email should be unique, not shared.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Members are only invited to the survey when the use their home club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Members will receive no more than 1 survey invitation every 180 days.</a:t>
            </a:r>
          </a:p>
          <a:p>
            <a:pPr marL="457200" lvl="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Members who opt-out of email communications within Anytime Fitness or Medallia will not receive future invitations.</a:t>
            </a: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/>
            <a:endParaRPr lang="en-US"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9AECBFA-763A-4F53-A2CB-36783E6B3185}"/>
              </a:ext>
            </a:extLst>
          </p:cNvPr>
          <p:cNvSpPr txBox="1"/>
          <p:nvPr/>
        </p:nvSpPr>
        <p:spPr>
          <a:xfrm>
            <a:off x="362563" y="5972489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1DC4F16-602A-419C-AF70-EDD598AFD1C6}"/>
              </a:ext>
            </a:extLst>
          </p:cNvPr>
          <p:cNvSpPr txBox="1"/>
          <p:nvPr/>
        </p:nvSpPr>
        <p:spPr>
          <a:xfrm>
            <a:off x="5294682" y="5972487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348E8F-94DA-4352-96C3-C5509B5D5484}"/>
              </a:ext>
            </a:extLst>
          </p:cNvPr>
          <p:cNvSpPr txBox="1"/>
          <p:nvPr/>
        </p:nvSpPr>
        <p:spPr>
          <a:xfrm>
            <a:off x="9920748" y="5880152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62C242-ED0A-4F53-9636-BF0F692C73AE}"/>
              </a:ext>
            </a:extLst>
          </p:cNvPr>
          <p:cNvSpPr txBox="1"/>
          <p:nvPr/>
        </p:nvSpPr>
        <p:spPr>
          <a:xfrm>
            <a:off x="7565934" y="5972486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FA6F156-CCE8-4BC5-983F-1E2BF1734724}"/>
              </a:ext>
            </a:extLst>
          </p:cNvPr>
          <p:cNvSpPr txBox="1"/>
          <p:nvPr/>
        </p:nvSpPr>
        <p:spPr>
          <a:xfrm>
            <a:off x="2880850" y="5972488"/>
            <a:ext cx="2271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0335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53E7C3D-7B31-471E-91F2-AFF42627BBB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114724"/>
              </p:ext>
            </p:extLst>
          </p:nvPr>
        </p:nvGraphicFramePr>
        <p:xfrm>
          <a:off x="196645" y="2290909"/>
          <a:ext cx="11818361" cy="949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EBB1B8-C00A-4B3B-A0DA-0E96B8120857}"/>
              </a:ext>
            </a:extLst>
          </p:cNvPr>
          <p:cNvCxnSpPr/>
          <p:nvPr/>
        </p:nvCxnSpPr>
        <p:spPr>
          <a:xfrm>
            <a:off x="757084" y="3234811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4AE23E0-168C-4BE9-9F86-843D2A08B7E2}"/>
              </a:ext>
            </a:extLst>
          </p:cNvPr>
          <p:cNvSpPr txBox="1"/>
          <p:nvPr/>
        </p:nvSpPr>
        <p:spPr>
          <a:xfrm>
            <a:off x="196645" y="3903403"/>
            <a:ext cx="2271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roxima Nova"/>
              </a:rPr>
              <a:t>New Clubs start receiving feedback after being open 6 months.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307BE31-9E00-468C-AC6A-4F9932C63F4B}"/>
              </a:ext>
            </a:extLst>
          </p:cNvPr>
          <p:cNvCxnSpPr/>
          <p:nvPr/>
        </p:nvCxnSpPr>
        <p:spPr>
          <a:xfrm>
            <a:off x="4065642" y="3224977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3346595-A2CC-4A2B-8ED5-46240C20BFE4}"/>
              </a:ext>
            </a:extLst>
          </p:cNvPr>
          <p:cNvSpPr txBox="1"/>
          <p:nvPr/>
        </p:nvSpPr>
        <p:spPr>
          <a:xfrm>
            <a:off x="2856276" y="3849327"/>
            <a:ext cx="22712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roxima Nova"/>
              </a:rPr>
              <a:t>Members are not eligible to receive an invitation for feedback until after 30 days of membership.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AFBED2E-421A-4483-85FF-420EB5494949}"/>
              </a:ext>
            </a:extLst>
          </p:cNvPr>
          <p:cNvCxnSpPr/>
          <p:nvPr/>
        </p:nvCxnSpPr>
        <p:spPr>
          <a:xfrm>
            <a:off x="5943598" y="3229893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CC3564-1A11-4522-9E54-A583FCA87711}"/>
              </a:ext>
            </a:extLst>
          </p:cNvPr>
          <p:cNvCxnSpPr/>
          <p:nvPr/>
        </p:nvCxnSpPr>
        <p:spPr>
          <a:xfrm>
            <a:off x="9611035" y="3244642"/>
            <a:ext cx="0" cy="6587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3053A5B-142C-49F0-B951-F67C87051458}"/>
              </a:ext>
            </a:extLst>
          </p:cNvPr>
          <p:cNvSpPr txBox="1"/>
          <p:nvPr/>
        </p:nvSpPr>
        <p:spPr>
          <a:xfrm>
            <a:off x="5142273" y="3854242"/>
            <a:ext cx="22712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roxima Nova"/>
              </a:rPr>
              <a:t>Members receive an invite after 30 days of membership and upon club usage – club usage is defined as swiping their key fob to enter the gym.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20D0C4-6175-4929-AEFE-20FB2B957B8A}"/>
              </a:ext>
            </a:extLst>
          </p:cNvPr>
          <p:cNvSpPr txBox="1"/>
          <p:nvPr/>
        </p:nvSpPr>
        <p:spPr>
          <a:xfrm>
            <a:off x="8850279" y="3903403"/>
            <a:ext cx="19738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Proxima Nova"/>
              </a:rPr>
              <a:t>After 180 days since the last invite, a member’s next fob swipe will prompt an invitation to provide feedback.</a:t>
            </a: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78F1DEDA-BD92-4709-8AFD-6553ED466D6F}"/>
              </a:ext>
            </a:extLst>
          </p:cNvPr>
          <p:cNvSpPr txBox="1">
            <a:spLocks/>
          </p:cNvSpPr>
          <p:nvPr/>
        </p:nvSpPr>
        <p:spPr>
          <a:xfrm>
            <a:off x="508000" y="304800"/>
            <a:ext cx="11074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Proxima Nova"/>
                <a:ea typeface="Roboto Condensed Light" panose="02000000000000000000" pitchFamily="2" charset="0"/>
              </a:rPr>
              <a:t>CUSTOMER CONTACT FLOW – SURVEY INVITATION</a:t>
            </a:r>
          </a:p>
        </p:txBody>
      </p:sp>
    </p:spTree>
    <p:extLst>
      <p:ext uri="{BB962C8B-B14F-4D97-AF65-F5344CB8AC3E}">
        <p14:creationId xmlns:p14="http://schemas.microsoft.com/office/powerpoint/2010/main" val="31668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3A545B-C918-4A00-ABD3-6F3A6BFA2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973" y="2201925"/>
            <a:ext cx="8196827" cy="11746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8E956B-E093-4F8D-86FF-5538A0D37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73" y="3573334"/>
            <a:ext cx="8196827" cy="1751347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9A79C098-6849-4ED9-91BB-8A95EA87E67A}"/>
              </a:ext>
            </a:extLst>
          </p:cNvPr>
          <p:cNvSpPr txBox="1">
            <a:spLocks/>
          </p:cNvSpPr>
          <p:nvPr/>
        </p:nvSpPr>
        <p:spPr>
          <a:xfrm>
            <a:off x="508000" y="304800"/>
            <a:ext cx="11074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latin typeface="Proxima Nova"/>
                <a:ea typeface="Roboto Condensed Light" panose="02000000000000000000" pitchFamily="2" charset="0"/>
              </a:rPr>
              <a:t>INVITATIONS SENT AND DELIVERED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98112D3-913A-4CDE-A751-773B0A5AE980}"/>
              </a:ext>
            </a:extLst>
          </p:cNvPr>
          <p:cNvSpPr/>
          <p:nvPr/>
        </p:nvSpPr>
        <p:spPr>
          <a:xfrm>
            <a:off x="334297" y="4176733"/>
            <a:ext cx="7958803" cy="954068"/>
          </a:xfrm>
          <a:prstGeom prst="rect">
            <a:avLst/>
          </a:prstGeom>
          <a:solidFill>
            <a:srgbClr val="FFFF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Google Shape;1332;p152">
            <a:extLst>
              <a:ext uri="{FF2B5EF4-FFF2-40B4-BE49-F238E27FC236}">
                <a16:creationId xmlns:a16="http://schemas.microsoft.com/office/drawing/2014/main" id="{D455DD9B-2677-430D-8C14-4FB31493EB45}"/>
              </a:ext>
            </a:extLst>
          </p:cNvPr>
          <p:cNvSpPr/>
          <p:nvPr/>
        </p:nvSpPr>
        <p:spPr>
          <a:xfrm>
            <a:off x="8798404" y="1765539"/>
            <a:ext cx="379379" cy="380857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 dirty="0">
                <a:solidFill>
                  <a:srgbClr val="FFFFFF"/>
                </a:solidFill>
              </a:rPr>
              <a:t>1</a:t>
            </a:r>
            <a:endParaRPr sz="2800" b="1" dirty="0">
              <a:solidFill>
                <a:srgbClr val="FFFFFF"/>
              </a:solidFill>
            </a:endParaRPr>
          </a:p>
        </p:txBody>
      </p:sp>
      <p:sp>
        <p:nvSpPr>
          <p:cNvPr id="9" name="Google Shape;1333;p152">
            <a:extLst>
              <a:ext uri="{FF2B5EF4-FFF2-40B4-BE49-F238E27FC236}">
                <a16:creationId xmlns:a16="http://schemas.microsoft.com/office/drawing/2014/main" id="{8032E6DB-EAA8-48C2-BB5D-BF31D00EFCBB}"/>
              </a:ext>
            </a:extLst>
          </p:cNvPr>
          <p:cNvSpPr txBox="1"/>
          <p:nvPr/>
        </p:nvSpPr>
        <p:spPr>
          <a:xfrm>
            <a:off x="9495476" y="1716021"/>
            <a:ext cx="2696524" cy="33211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The dashboard provides reporting on invitations</a:t>
            </a:r>
            <a:endParaRPr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At the bottom, under ‘how my survey sample is performing’ you see sends, delivered and responses</a:t>
            </a:r>
            <a:endParaRPr sz="24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" name="Google Shape;1334;p152">
            <a:extLst>
              <a:ext uri="{FF2B5EF4-FFF2-40B4-BE49-F238E27FC236}">
                <a16:creationId xmlns:a16="http://schemas.microsoft.com/office/drawing/2014/main" id="{C0D147C9-0C7B-4EB4-95C9-114C0BA525FE}"/>
              </a:ext>
            </a:extLst>
          </p:cNvPr>
          <p:cNvSpPr/>
          <p:nvPr/>
        </p:nvSpPr>
        <p:spPr>
          <a:xfrm>
            <a:off x="8802904" y="3998713"/>
            <a:ext cx="379379" cy="380857"/>
          </a:xfrm>
          <a:prstGeom prst="roundRect">
            <a:avLst>
              <a:gd name="adj" fmla="val 16667"/>
            </a:avLst>
          </a:prstGeom>
          <a:solidFill>
            <a:srgbClr val="7F5CB0"/>
          </a:solidFill>
          <a:ln w="9525" cap="flat" cmpd="sng">
            <a:solidFill>
              <a:srgbClr val="0090E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b="1">
                <a:solidFill>
                  <a:srgbClr val="FFFFFF"/>
                </a:solidFill>
              </a:rPr>
              <a:t>2</a:t>
            </a:r>
            <a:endParaRPr sz="2800" b="1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432761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6910</TotalTime>
  <Words>204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Noto Sans Symbols</vt:lpstr>
      <vt:lpstr>Proxima Nova</vt:lpstr>
      <vt:lpstr>Roboto Condensed Light</vt:lpstr>
      <vt:lpstr>Current</vt:lpstr>
      <vt:lpstr>INVITE PROCESS</vt:lpstr>
      <vt:lpstr>CRITERIA FOR A CUSTOMER RECEIVING A SURVEY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 Meyer</dc:creator>
  <cp:lastModifiedBy>Greg Meyer</cp:lastModifiedBy>
  <cp:revision>15</cp:revision>
  <dcterms:created xsi:type="dcterms:W3CDTF">2019-05-03T18:05:24Z</dcterms:created>
  <dcterms:modified xsi:type="dcterms:W3CDTF">2019-06-12T21:35:22Z</dcterms:modified>
</cp:coreProperties>
</file>